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3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/>
              <a:t>біохімія лікарських препаратів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2800" y="400735"/>
            <a:ext cx="10668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u="sng" dirty="0"/>
              <a:t>Мета навчальної дисципліни:</a:t>
            </a:r>
            <a:endParaRPr lang="uk-UA" sz="2400" dirty="0"/>
          </a:p>
          <a:p>
            <a:r>
              <a:rPr lang="uk-UA" dirty="0"/>
              <a:t>Сформувати знання про механізми біологічних реакцій на різних рівнях, починаючи з цілого організму і закінчуючи субклітинним и молекулярним. </a:t>
            </a:r>
            <a:endParaRPr lang="uk-UA" dirty="0"/>
          </a:p>
          <a:p>
            <a:endParaRPr lang="uk-UA" dirty="0" smtClean="0"/>
          </a:p>
          <a:p>
            <a:r>
              <a:rPr lang="uk-UA" b="1" dirty="0"/>
              <a:t>Завдання курсу:</a:t>
            </a:r>
            <a:endParaRPr lang="uk-UA" dirty="0"/>
          </a:p>
          <a:p>
            <a:r>
              <a:rPr lang="uk-UA" b="1" dirty="0"/>
              <a:t>Теоретичні:</a:t>
            </a:r>
            <a:endParaRPr lang="uk-UA" dirty="0"/>
          </a:p>
          <a:p>
            <a:r>
              <a:rPr lang="uk-UA" dirty="0"/>
              <a:t>1. Сформувати уявлення про роль та місце біохімії серед фундаментальних і медичних наук, про напрямки розвитку дисципліни та її досягнення.</a:t>
            </a:r>
          </a:p>
          <a:p>
            <a:r>
              <a:rPr lang="uk-UA" dirty="0"/>
              <a:t>2. Ознайомити з основними етапами становлення біохімії як медико-біологічної дисципліни, основними етапами розвитку, фундаментальними підходами до створення лікарських засобів.</a:t>
            </a:r>
          </a:p>
          <a:p>
            <a:r>
              <a:rPr lang="uk-UA" dirty="0"/>
              <a:t>3. Ознайомити з сучасними етапами створення лікарських засобів, з використанням сучасних стандартів в дослідженнях та виробництві лікарських препаратів</a:t>
            </a:r>
          </a:p>
          <a:p>
            <a:r>
              <a:rPr lang="x-none" dirty="0"/>
              <a:t>4. Дати знання про вплив окремих особливостей будови молекул лікарських препаратів на характер дії на організм.</a:t>
            </a:r>
            <a:endParaRPr lang="uk-UA" b="1" dirty="0"/>
          </a:p>
          <a:p>
            <a:r>
              <a:rPr lang="uk-UA" b="1" dirty="0"/>
              <a:t>Практичні:</a:t>
            </a:r>
            <a:endParaRPr lang="uk-UA" dirty="0"/>
          </a:p>
          <a:p>
            <a:r>
              <a:rPr lang="uk-UA" dirty="0"/>
              <a:t>1. На основі теоретичних знань сформувати вміння аналізувати дію лікарських засобів за сукупністю їх фармакологічних ефектів, механізмів дії та </a:t>
            </a:r>
            <a:r>
              <a:rPr lang="uk-UA" dirty="0" err="1"/>
              <a:t>фармакінетичних</a:t>
            </a:r>
            <a:r>
              <a:rPr lang="uk-UA" dirty="0"/>
              <a:t> параметрів.</a:t>
            </a:r>
          </a:p>
          <a:p>
            <a:r>
              <a:rPr lang="uk-UA" dirty="0"/>
              <a:t>2. Сформувати вміння, необхідні для розв’язування окремих науково-дослідних та науково-прикладних задач в області біохімії.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100" y="117693"/>
            <a:ext cx="118999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Arial" panose="020B0604020202020204" pitchFamily="34" charset="0"/>
              </a:rPr>
              <a:t>Компетентності, якими повинен оволодіти </a:t>
            </a:r>
            <a:r>
              <a:rPr lang="uk-UA" sz="2400" b="1" dirty="0" smtClean="0">
                <a:latin typeface="Arial" panose="020B0604020202020204" pitchFamily="34" charset="0"/>
              </a:rPr>
              <a:t>здобувач</a:t>
            </a:r>
          </a:p>
          <a:p>
            <a:r>
              <a:rPr lang="uk-UA" sz="2400" b="1" dirty="0"/>
              <a:t>Інтегральна компетентність (ІК)</a:t>
            </a:r>
            <a:endParaRPr lang="uk-UA" sz="2400" dirty="0"/>
          </a:p>
          <a:p>
            <a:pPr fontAlgn="base"/>
            <a:r>
              <a:rPr lang="uk-UA" sz="2400" dirty="0"/>
              <a:t>	Здатність розв’язувати складні задачі і проблеми у галузі професійної діяльності або у процесі навчання в новому або незнайомому середовищі, що передбачає проведення досліджень та/або здійснення інновацій та характеризується невизначеністю умов і вимог, що передбачає застосування теорій та методів освітніх та хімічних наук.</a:t>
            </a:r>
          </a:p>
          <a:p>
            <a:pPr fontAlgn="base"/>
            <a:r>
              <a:rPr lang="uk-UA" sz="2400" b="1" dirty="0"/>
              <a:t>	Загальні компетентності (ЗК)</a:t>
            </a:r>
            <a:endParaRPr lang="uk-UA" sz="2400" dirty="0"/>
          </a:p>
          <a:p>
            <a:pPr fontAlgn="base"/>
            <a:r>
              <a:rPr lang="uk-UA" sz="2400" dirty="0"/>
              <a:t>	1. Здатність вчитися та оволодівати сучасними знаннями впродовж життя. </a:t>
            </a:r>
          </a:p>
          <a:p>
            <a:pPr fontAlgn="base"/>
            <a:r>
              <a:rPr lang="uk-UA" sz="2400" dirty="0"/>
              <a:t>	2. Здатність спілкуватися державною мовою як усно, так і письмово.</a:t>
            </a:r>
          </a:p>
          <a:p>
            <a:r>
              <a:rPr lang="uk-UA" sz="2400" dirty="0"/>
              <a:t>	3. Базові знання в галузі, необхідні для освоєння загально-професійних дисциплін.</a:t>
            </a:r>
          </a:p>
          <a:p>
            <a:r>
              <a:rPr lang="uk-UA" sz="2400" dirty="0"/>
              <a:t>		4.  Здатність до пошуку, критичного аналізу та обробки інформації з різних джерел.</a:t>
            </a:r>
          </a:p>
          <a:p>
            <a:r>
              <a:rPr lang="uk-UA" sz="2400" dirty="0"/>
              <a:t>	5. Здатність інтерпретувати, об’єктивно оцінювати і презентувати результати свого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2363"/>
            <a:ext cx="11925300" cy="5178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Фахові компетентності спеціальності (ФК)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Базові уявлення про лікарські речовини та їх перетворення, закономірності протікання хімічних та біохімічних реакцій, фактори впливу на них.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Володіння методами спостереження, опису, ідентифікації, класифікації  біологічних та хімічних об’єктів.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Здатність аналізувати, інтерпретувати результати досліджень.</a:t>
            </a:r>
            <a:endParaRPr lang="uk-UA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4. Здатність використовувати теоретичні знання для оволодіння основами теорій й методів біохімічних досліджень.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6. Здатність застосовувати основні методи якісного, кількісного та фізико-хімічного аналізу для встановлення якісного та кількісного складу лікарських препаратів.</a:t>
            </a:r>
            <a:endParaRPr lang="uk-UA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7. Здатність здійснювати розрахунки, використовуючи основні закони хімії.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8. Навички роботи з хімічним посудом та лабораторним обладнанням.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9. Сучасні уявлення про будову речовин.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10. Уміння виявляти закономірності перебігу біохімічних процесів.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11. Уявлення про механізми біохімічних реакції.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12. Здатність визначати лікарські засоби та їх метаболіти у біологічних рідинах та тканинах організму, проводити хіміко-токсикологічні дослідження з метою діагностики гострих отруєнь, наркотичного та алкогольних сп’янінь</a:t>
            </a:r>
            <a:endParaRPr lang="uk-UA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2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500" y="177443"/>
            <a:ext cx="114427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КУРСУ</a:t>
            </a:r>
          </a:p>
          <a:p>
            <a:r>
              <a:rPr lang="uk-UA" b="1" dirty="0"/>
              <a:t>1. Вступ</a:t>
            </a:r>
            <a:endParaRPr lang="uk-UA" dirty="0"/>
          </a:p>
          <a:p>
            <a:r>
              <a:rPr lang="uk-UA" b="1" dirty="0"/>
              <a:t>2. Класифікація лікарських речовин</a:t>
            </a:r>
            <a:endParaRPr lang="uk-UA" dirty="0"/>
          </a:p>
          <a:p>
            <a:r>
              <a:rPr lang="uk-UA" b="1" dirty="0"/>
              <a:t>3. Фармакологічний процес лікарських засобів</a:t>
            </a:r>
            <a:endParaRPr lang="uk-UA" dirty="0"/>
          </a:p>
          <a:p>
            <a:r>
              <a:rPr lang="uk-UA" b="1" dirty="0" smtClean="0"/>
              <a:t>4</a:t>
            </a:r>
            <a:r>
              <a:rPr lang="uk-UA" b="1" dirty="0"/>
              <a:t>. Взаємодія лікарського засобу та організму</a:t>
            </a:r>
            <a:endParaRPr lang="uk-UA" dirty="0"/>
          </a:p>
          <a:p>
            <a:r>
              <a:rPr lang="uk-UA" b="1" dirty="0" smtClean="0"/>
              <a:t>5</a:t>
            </a:r>
            <a:r>
              <a:rPr lang="uk-UA" b="1" dirty="0"/>
              <a:t>. Зв’язок між будовою речовини та фармакологічною дією</a:t>
            </a:r>
            <a:endParaRPr lang="uk-UA" dirty="0"/>
          </a:p>
          <a:p>
            <a:r>
              <a:rPr lang="uk-UA" b="1" dirty="0" smtClean="0"/>
              <a:t>6</a:t>
            </a:r>
            <a:r>
              <a:rPr lang="uk-UA" b="1" dirty="0"/>
              <a:t>. Стратегія створення нових синтетичних лікарських препаратів</a:t>
            </a:r>
            <a:endParaRPr lang="uk-UA" dirty="0"/>
          </a:p>
          <a:p>
            <a:r>
              <a:rPr lang="uk-UA" b="1" dirty="0" smtClean="0"/>
              <a:t>7</a:t>
            </a:r>
            <a:r>
              <a:rPr lang="uk-UA" b="1" dirty="0"/>
              <a:t>. Комбінаторний синтез та його роль у пошуку структур-лідерів</a:t>
            </a:r>
            <a:endParaRPr lang="uk-UA" dirty="0"/>
          </a:p>
          <a:p>
            <a:r>
              <a:rPr lang="uk-UA" b="1" dirty="0" smtClean="0"/>
              <a:t>8</a:t>
            </a:r>
            <a:r>
              <a:rPr lang="uk-UA" b="1" dirty="0"/>
              <a:t>. Біологічна активність деяких органічних </a:t>
            </a:r>
            <a:r>
              <a:rPr lang="uk-UA" b="1" dirty="0" err="1"/>
              <a:t>сполук</a:t>
            </a:r>
            <a:endParaRPr lang="uk-UA" dirty="0"/>
          </a:p>
          <a:p>
            <a:r>
              <a:rPr lang="uk-UA" b="1" dirty="0"/>
              <a:t>9. Фізіологічна активність</a:t>
            </a:r>
            <a:r>
              <a:rPr lang="uk-UA" dirty="0"/>
              <a:t> </a:t>
            </a:r>
            <a:r>
              <a:rPr lang="uk-UA" b="1" dirty="0"/>
              <a:t>деяких органічних </a:t>
            </a:r>
            <a:r>
              <a:rPr lang="uk-UA" b="1" dirty="0" err="1"/>
              <a:t>сполук</a:t>
            </a:r>
            <a:endParaRPr lang="uk-UA" dirty="0"/>
          </a:p>
          <a:p>
            <a:r>
              <a:rPr lang="uk-UA" b="1" dirty="0"/>
              <a:t>10. Наркотична дія лікарських препаратів</a:t>
            </a:r>
            <a:endParaRPr lang="uk-UA" dirty="0"/>
          </a:p>
          <a:p>
            <a:r>
              <a:rPr lang="uk-UA" b="1" dirty="0"/>
              <a:t>11. </a:t>
            </a:r>
            <a:r>
              <a:rPr lang="uk-UA" b="1" dirty="0" err="1"/>
              <a:t>Антиконвульсивна</a:t>
            </a:r>
            <a:r>
              <a:rPr lang="uk-UA" b="1" dirty="0"/>
              <a:t> дія лікарських препаратів</a:t>
            </a:r>
            <a:endParaRPr lang="uk-UA" dirty="0"/>
          </a:p>
          <a:p>
            <a:r>
              <a:rPr lang="uk-UA" b="1" dirty="0"/>
              <a:t>12. Гіпнотична дія лікарських препаратів</a:t>
            </a:r>
            <a:endParaRPr lang="uk-UA" dirty="0"/>
          </a:p>
          <a:p>
            <a:r>
              <a:rPr lang="uk-UA" b="1" dirty="0"/>
              <a:t>13.</a:t>
            </a:r>
            <a:r>
              <a:rPr lang="uk-UA" dirty="0"/>
              <a:t> </a:t>
            </a:r>
            <a:r>
              <a:rPr lang="uk-UA" b="1" dirty="0"/>
              <a:t>Нейролептична дія лікарських препаратів</a:t>
            </a:r>
            <a:endParaRPr lang="uk-UA" dirty="0"/>
          </a:p>
          <a:p>
            <a:r>
              <a:rPr lang="uk-UA" b="1" dirty="0"/>
              <a:t>14. </a:t>
            </a:r>
            <a:r>
              <a:rPr lang="uk-UA" b="1" dirty="0" err="1"/>
              <a:t>Транквілізуюча</a:t>
            </a:r>
            <a:r>
              <a:rPr lang="uk-UA" dirty="0"/>
              <a:t> </a:t>
            </a:r>
            <a:r>
              <a:rPr lang="uk-UA" b="1" dirty="0"/>
              <a:t>дія лікарських препаратів</a:t>
            </a:r>
            <a:endParaRPr lang="uk-UA" dirty="0"/>
          </a:p>
          <a:p>
            <a:r>
              <a:rPr lang="uk-UA" b="1" dirty="0"/>
              <a:t>15. Психотропна дія лікарських препаратів</a:t>
            </a:r>
            <a:endParaRPr lang="uk-UA" dirty="0"/>
          </a:p>
          <a:p>
            <a:r>
              <a:rPr lang="uk-UA" b="1" dirty="0"/>
              <a:t>16. </a:t>
            </a:r>
            <a:r>
              <a:rPr lang="uk-UA" b="1" dirty="0" err="1"/>
              <a:t>Протикашлева</a:t>
            </a:r>
            <a:r>
              <a:rPr lang="uk-UA" b="1" dirty="0"/>
              <a:t> дія лікарських препаратів</a:t>
            </a:r>
            <a:endParaRPr lang="uk-UA" dirty="0"/>
          </a:p>
          <a:p>
            <a:r>
              <a:rPr lang="uk-UA" b="1" dirty="0"/>
              <a:t>17. Антибіотики</a:t>
            </a:r>
            <a:endParaRPr lang="uk-UA" dirty="0"/>
          </a:p>
          <a:p>
            <a:r>
              <a:rPr lang="uk-UA" b="1" dirty="0"/>
              <a:t>18. Противірусні засоби</a:t>
            </a:r>
            <a:endParaRPr lang="uk-UA" dirty="0"/>
          </a:p>
          <a:p>
            <a:r>
              <a:rPr lang="uk-UA" b="1" dirty="0"/>
              <a:t>19. Вітаміни</a:t>
            </a:r>
            <a:endParaRPr lang="uk-UA" dirty="0"/>
          </a:p>
          <a:p>
            <a:r>
              <a:rPr lang="uk-UA" b="1" dirty="0"/>
              <a:t>20. Дія на центральну нервову систему</a:t>
            </a:r>
            <a:r>
              <a:rPr lang="uk-UA" dirty="0"/>
              <a:t> </a:t>
            </a:r>
          </a:p>
          <a:p>
            <a:r>
              <a:rPr lang="uk-UA" b="1" dirty="0"/>
              <a:t>21. Дія на серцево-судинну систему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42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</a:t>
            </a:r>
            <a:r>
              <a:rPr lang="uk-UA" sz="4400" dirty="0" smtClean="0"/>
              <a:t>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516</TotalTime>
  <Words>311</Words>
  <Application>Microsoft Office PowerPoint</Application>
  <PresentationFormat>Широкоэкранный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Tw Cen MT</vt:lpstr>
      <vt:lpstr>Капля</vt:lpstr>
      <vt:lpstr>біохімія лікарських препаратів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15</cp:revision>
  <dcterms:created xsi:type="dcterms:W3CDTF">2020-08-12T13:34:10Z</dcterms:created>
  <dcterms:modified xsi:type="dcterms:W3CDTF">2020-08-13T06:39:48Z</dcterms:modified>
</cp:coreProperties>
</file>